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405" r:id="rId6"/>
    <p:sldId id="373" r:id="rId7"/>
    <p:sldId id="374" r:id="rId8"/>
    <p:sldId id="384" r:id="rId9"/>
    <p:sldId id="378" r:id="rId10"/>
    <p:sldId id="387" r:id="rId11"/>
    <p:sldId id="388" r:id="rId12"/>
    <p:sldId id="389" r:id="rId13"/>
    <p:sldId id="390" r:id="rId14"/>
    <p:sldId id="391" r:id="rId15"/>
    <p:sldId id="386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2" r:id="rId26"/>
    <p:sldId id="401" r:id="rId27"/>
    <p:sldId id="403" r:id="rId28"/>
    <p:sldId id="383" r:id="rId29"/>
    <p:sldId id="404" r:id="rId30"/>
    <p:sldId id="382" r:id="rId31"/>
    <p:sldId id="372" r:id="rId3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79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70294D3-938A-4126-8F93-6FB60A962897}" type="datetime1">
              <a:rPr lang="es-ES" smtClean="0"/>
              <a:t>16/06/2025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9E9D61A1-75D9-49F7-83EB-F5872642613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9CBBD5D1-7B93-4A65-AEEB-7931232AEEFE}" type="datetime1">
              <a:rPr lang="es-ES" smtClean="0"/>
              <a:t>16/06/2025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EF75CB5-5666-5049-9AE0-38EFD385C21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01EBD-DF4C-BA20-C31E-87B214FA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27742A-51EA-7883-462B-180491901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D39087-C579-127B-8582-FF23C6B36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DC3F16-390A-C457-EEBD-FF311E040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07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B5894-5FB7-8830-12A5-7D518A57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1FE10F-91B8-1F34-3DE6-81806CE3C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006A1BD-64AA-0A0E-E96B-1F71D337F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F8DCF-0045-707C-55E5-6200DB929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990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52BE-2AE2-6529-5577-BC633B64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B4929D-90BB-D744-E5EC-AD8F3BB01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2472C9-F9B5-97AC-3964-17CD6573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8C9071-AD54-5CAA-6C7B-03DAD3AA4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4655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5BDC-2475-42F3-0657-30D775B10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B44033-9EB0-1C05-8481-73F98850D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988DB2D-BF25-673D-2E0D-8967C9273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18A0A7-A55A-67D8-2816-DED916258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419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AC244-098B-B281-5DD1-075EB0CA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B13110-978F-5CED-5A06-B821D0C76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92A2F9-C9F0-BF3C-FEB3-EA12E9929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995D76-F2CB-A93D-2590-3621A3727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739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3B0F4-FEA0-2163-CD23-9130678D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46FBA83-EFC0-F8A0-5064-E1CECE2D2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514FBA-6435-0E95-B0EC-E1890C1D7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6674D-A4BA-136A-0E89-EEF10E3DC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8358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9DFE-7F4B-991B-63C4-C9609CF9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84EABF4-7274-2AFC-AE02-FAA3454F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E77981-3F73-3BFE-F9F6-A31F066A0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3E3093-0AC3-1904-7AD9-07D847410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155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C618-C47B-E498-BEE5-41DEFF409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9A85DA-5B55-F7B8-1486-04FD81AF4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1C2F16F-3863-0B50-6069-02E250727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405515-A6AE-0992-9914-CD85DD8CD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9793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59EBB-10B3-8032-A937-5961CEEE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13A7C7-9E69-0822-BDB2-9FAECFA0B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C233FCE-24AD-F4FF-C728-797D1518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05CEFF-DB76-4AD8-76B9-8802FB610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958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1A71-C03A-DB4C-C1F4-7F434BF7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92CC4E7-5382-04A3-9FDC-57B75887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687419-E1D9-0386-848F-DBB526F30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16DB6-66C9-919D-4D7F-6521BCB1C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9002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0882D-74F1-B1EE-99AE-2C4E62F1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01D4CA-C8FD-3BFE-1B34-FCB2DBD9E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B450D7-D3B0-A137-4715-C52763305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3BF18E-0EBA-2714-FBD8-2B602C5D8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1211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76711-1AE2-A337-8795-6C152562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65F25A-0464-67A4-D581-5BE1C9209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2044586-ED41-C7FC-8CE4-E0CE6B293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33A139-B6EB-E4A7-F7E4-083CDD3DF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388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C0E2-E456-6113-E3B8-7A1D4894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3341DA-0A25-C676-8092-C4ECBA201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73B107F-5B62-EE59-5216-42ABD23B6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0D566F-555C-9440-FEE0-BEC7998E3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3082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E341-398E-EBA7-184F-BA4354E7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617C383-A526-AEE3-AFDB-DE58DBB93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76BD54-F57C-AD6F-D661-51C0B3C54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2F9637-D772-6A40-ED34-380A2C9BD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539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1851C-1E5F-023C-068F-5927B17A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EEEFF8-A8D6-5D81-F68F-FEA398764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F9A20F9-C0BF-42C0-2BF0-1AA042712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573C3A-B568-BC0F-ED3A-5E76FA19E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1741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8AC66-1311-16FA-F661-513636F2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BA2C50-90AE-5455-3865-DB7091B95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F81E94-20F0-970D-5986-61DC228AE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E829EA-5841-C491-296B-D8F339DFC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027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E7AB-63CF-76AE-64C9-0FF38EAFC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C7EBD60-9819-6962-AF46-2F4861275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33FF14-C464-E039-B4E1-06F51DF4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EDB731-8D85-D638-9093-D3CB32EF5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25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434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D00D-E068-E722-3ACA-750A18FF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CCC870-520E-BAF8-1F22-2961082F5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6C0DF9-7BBE-673D-8B9B-84720274B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38DF84-6E5F-B251-601B-EB66871C4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26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787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312B-3A7E-7ACF-B9B1-ABDF0BBCA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EEE6004-8048-0BF3-C251-1D2561AC9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467CAEA-57AA-B1A4-51C3-657B3DB5D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67B209-3D06-7C74-BE6F-CA837294C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fld id="{DEF75CB5-5666-5049-9AE0-38EFD385C21E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s-ES"/>
              </a:pPr>
              <a:t>27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422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1494-4D2D-A86D-0281-343605C3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9478F9-AC4D-159A-27AF-8ED546C5E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08EDC6-8A42-0B65-F71E-70FDF1951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F72B6B-952C-1AF2-D0B3-EE9531136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760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D5FA-38A9-69CC-B974-D56BD94F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D5CBEA5-A045-A26E-BE38-60DAF8C64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1A121C-6EA4-C81F-137B-3DC8EA94B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3AA598-5918-C433-1A52-15C56800B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949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81C4-700D-D953-B986-04021D80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FEDD18-5D04-723A-5F49-DC02EE6AC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AB63A5-70FC-EF2C-A62A-95A35D3CD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064014-BF39-2AC5-9B01-D369B37BC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342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9D518-781D-392D-021E-830B9332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F092637-5619-8098-BABD-B496F4610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E5279C-3121-1A6F-BDC9-5662011B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6362C6-AB2E-30B4-6DE4-75DA2769A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EF75CB5-5666-5049-9AE0-38EFD385C21E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750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rtlCol="0" anchor="b" anchorCtr="0">
            <a:noAutofit/>
          </a:bodyPr>
          <a:lstStyle>
            <a:lvl1pPr algn="ctr">
              <a:defRPr lang="es-ES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 rtlCol="0"/>
          <a:lstStyle>
            <a:lvl1pPr algn="ctr"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31200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2" name="Marcador de posición de tabla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 rtlCol="0"/>
          <a:lstStyle>
            <a:lvl1pPr>
              <a:defRPr lang="es-ES" sz="2400">
                <a:latin typeface="+mn-lt"/>
              </a:defRPr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lang="es-ES" sz="1800" spc="0"/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lang="es-ES"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lang="es-ES"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lang="es-ES"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tabla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 rtlCol="0"/>
          <a:lstStyle>
            <a:lvl1pPr>
              <a:defRPr lang="es-ES" sz="2400">
                <a:latin typeface="+mn-lt"/>
              </a:defRPr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18" name="Gráfico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pic>
          <p:nvPicPr>
            <p:cNvPr id="4" name="Marcador de contenido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rtlCol="0" anchor="b">
            <a:noAutofit/>
          </a:bodyPr>
          <a:lstStyle>
            <a:lvl1pPr>
              <a:defRPr lang="es-ES" sz="3200" cap="all" baseline="0">
                <a:solidFill>
                  <a:schemeClr val="accent3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defRPr lang="es-ES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0" y="2679192"/>
            <a:ext cx="410565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rtlCol="0" anchor="ctr" anchorCtr="0">
            <a:noAutofit/>
          </a:bodyPr>
          <a:lstStyle>
            <a:lvl1pPr algn="ctr">
              <a:defRPr lang="es-ES"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6" name="Marcador de contenido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algn="ctr" rtl="0"/>
                <a:endParaRPr lang="es-ES" dirty="0"/>
              </a:p>
            </p:txBody>
          </p:sp>
          <p:sp>
            <p:nvSpPr>
              <p:cNvPr id="9" name="Gráfico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rtlCol="0" anchor="b"/>
          <a:lstStyle>
            <a:lvl1pPr>
              <a:defRPr lang="es-ES"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 rtlCol="0"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rtlCol="0" anchor="b">
            <a:noAutofit/>
          </a:bodyPr>
          <a:lstStyle>
            <a:lvl1pPr algn="ctr">
              <a:defRPr lang="es-ES" sz="3200" cap="all" spc="3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rtlCol="0" anchor="b">
            <a:noAutofit/>
          </a:bodyPr>
          <a:lstStyle>
            <a:lvl1pPr algn="l">
              <a:defRPr lang="es-ES" sz="2400" cap="all" spc="3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 rtlCol="0"/>
          <a:lstStyle>
            <a:lvl1pPr algn="ctr"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2 columnas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 rtlCol="0"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2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áfico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3" name="Gráfico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áfico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7" name="Gráfico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rtlCol="0" anchor="b"/>
          <a:lstStyle>
            <a:lvl1pPr algn="ctr">
              <a:defRPr lang="es-ES"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 rtlCol="0">
            <a:noAutofit/>
          </a:bodyPr>
          <a:lstStyle>
            <a:lvl1pPr marL="0" indent="0" algn="ctr">
              <a:buNone/>
              <a:defRPr lang="es-ES"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algn="ctr" rtl="0"/>
              <a:endParaRPr lang="es-ES" dirty="0"/>
            </a:p>
          </p:txBody>
        </p:sp>
        <p:pic>
          <p:nvPicPr>
            <p:cNvPr id="6" name="Imagen 5" descr="Espiral azul y púrpura&#10;&#10;Descripción generada automáticamente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áfico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2" name="Gráfico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3" name="Gráfico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áfico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  <p:sp>
            <p:nvSpPr>
              <p:cNvPr id="10" name="Gráfico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>
                <a:defPPr>
                  <a:defRPr lang="es-ES"/>
                </a:defPPr>
              </a:lstStyle>
              <a:p>
                <a:pPr rtl="0"/>
                <a:endParaRPr lang="es-ES" dirty="0"/>
              </a:p>
            </p:txBody>
          </p:sp>
        </p:grpSp>
      </p:grp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21" name="Marcador de contenido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y 2 columnas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áfico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Gráfico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Gráfico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rtlCol="0" anchor="b">
            <a:noAutofit/>
          </a:bodyPr>
          <a:lstStyle>
            <a:lvl1pPr algn="l">
              <a:defRPr lang="es-ES"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 rtlCol="0"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lang="es-ES"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lang="es-ES"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lang="es-ES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9" name="Marcador de conteni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lang="es-ES"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lang="es-ES"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s-ES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s-ES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s-ES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s-ES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12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9.xml"/><Relationship Id="rId11" Type="http://schemas.openxmlformats.org/officeDocument/2006/relationships/slide" Target="slide24.xml"/><Relationship Id="rId5" Type="http://schemas.openxmlformats.org/officeDocument/2006/relationships/slide" Target="slide7.xml"/><Relationship Id="rId10" Type="http://schemas.openxmlformats.org/officeDocument/2006/relationships/slide" Target="slide22.xml"/><Relationship Id="rId4" Type="http://schemas.openxmlformats.org/officeDocument/2006/relationships/slide" Target="slide5.xml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github.com/diegogit1/TFG_202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 sz="5400" dirty="0"/>
              <a:t>DESARROLLO DE UN VIDEOJUEGO DE GÉNERO METROIDVANIA</a:t>
            </a:r>
          </a:p>
        </p:txBody>
      </p:sp>
      <p:sp>
        <p:nvSpPr>
          <p:cNvPr id="9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976098"/>
            <a:ext cx="12191997" cy="227230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latin typeface="+mn-lt"/>
              </a:rPr>
              <a:t>Diego González Soria</a:t>
            </a:r>
          </a:p>
          <a:p>
            <a:pPr rtl="0"/>
            <a:r>
              <a:rPr lang="es-ES" dirty="0">
                <a:latin typeface="+mn-lt"/>
              </a:rPr>
              <a:t>2º DAM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987D-CD21-5D84-2803-109B4B379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5F6225-C9B9-1E2C-F0E6-3D3BDAA2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F27A5F7-87C8-4636-7C94-8CB7D5B4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978" y="3641116"/>
            <a:ext cx="1361010" cy="1968678"/>
          </a:xfrm>
          <a:prstGeom prst="rect">
            <a:avLst/>
          </a:prstGeom>
        </p:spPr>
      </p:pic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CD730D66-867B-35C5-4D94-45C87C1BF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69" y="3642461"/>
            <a:ext cx="1361010" cy="1978892"/>
          </a:xfrm>
          <a:prstGeom prst="rect">
            <a:avLst/>
          </a:prstGeom>
        </p:spPr>
      </p:pic>
      <p:pic>
        <p:nvPicPr>
          <p:cNvPr id="11" name="Imagen 10" descr="Imagen que contiene camión, tabla, monitor, tren&#10;&#10;El contenido generado por IA puede ser incorrecto.">
            <a:extLst>
              <a:ext uri="{FF2B5EF4-FFF2-40B4-BE49-F238E27FC236}">
                <a16:creationId xmlns:a16="http://schemas.microsoft.com/office/drawing/2014/main" id="{5DDB4F35-A45A-534E-137D-09D5B3BBC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900" y="3641963"/>
            <a:ext cx="1378056" cy="1979390"/>
          </a:xfrm>
          <a:prstGeom prst="rect">
            <a:avLst/>
          </a:prstGeom>
        </p:spPr>
      </p:pic>
      <p:pic>
        <p:nvPicPr>
          <p:cNvPr id="13" name="Imagen 12" descr="Pantalla de un celular con la imagen de una caricatura&#10;&#10;El contenido generado por IA puede ser incorrecto.">
            <a:extLst>
              <a:ext uri="{FF2B5EF4-FFF2-40B4-BE49-F238E27FC236}">
                <a16:creationId xmlns:a16="http://schemas.microsoft.com/office/drawing/2014/main" id="{4C27F5B2-8F02-EC01-959D-BB033FFB9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246" y="585825"/>
            <a:ext cx="1580622" cy="2809995"/>
          </a:xfrm>
          <a:prstGeom prst="rect">
            <a:avLst/>
          </a:prstGeom>
        </p:spPr>
      </p:pic>
      <p:pic>
        <p:nvPicPr>
          <p:cNvPr id="15" name="Imagen 1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7FA9ED4E-B05D-5E38-0DBB-9BC268E2A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943" y="920597"/>
            <a:ext cx="1373881" cy="1979390"/>
          </a:xfrm>
          <a:prstGeom prst="rect">
            <a:avLst/>
          </a:prstGeom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FCC58574-F824-1025-1BED-891441EEC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98" y="921095"/>
            <a:ext cx="1373881" cy="197889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830128D-19CB-A193-466C-EFE858302F8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215311" y="1545600"/>
            <a:ext cx="5851319" cy="32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9C9EA-0F97-12D8-F696-4F03EDF9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543BF471-B1D5-C208-276F-8B824E122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Bucle jugable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5B71016-2BC1-2424-0A0A-94B3B9CD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053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D2303-D030-9C82-1391-F114178E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B7819-7F71-2189-C951-DD291DFD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E568CA2-9660-8BBF-0176-46292FFA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03" y="4039310"/>
            <a:ext cx="3700995" cy="209102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7D51904-0F3C-555F-8CAB-5B5547B2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69" y="4037624"/>
            <a:ext cx="3700996" cy="2092710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2BA94FCF-2AB8-1510-E5BE-3D6A4A50F187}"/>
              </a:ext>
            </a:extLst>
          </p:cNvPr>
          <p:cNvSpPr/>
          <p:nvPr/>
        </p:nvSpPr>
        <p:spPr>
          <a:xfrm rot="5400000">
            <a:off x="2642283" y="3345430"/>
            <a:ext cx="618834" cy="4212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307FAE1-E173-AF5F-5364-0B001F03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88" y="559489"/>
            <a:ext cx="4487370" cy="2513303"/>
          </a:xfrm>
          <a:prstGeom prst="rect">
            <a:avLst/>
          </a:prstGeom>
        </p:spPr>
      </p:pic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AC9431BB-FA2F-A876-0E1E-8E74C96A2F41}"/>
              </a:ext>
            </a:extLst>
          </p:cNvPr>
          <p:cNvSpPr/>
          <p:nvPr/>
        </p:nvSpPr>
        <p:spPr>
          <a:xfrm>
            <a:off x="5420985" y="4873358"/>
            <a:ext cx="1350660" cy="4212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8FB0C4-79B8-764D-CE33-BFE5477407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4090" y="520779"/>
            <a:ext cx="4615223" cy="2552013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B5C0400A-A0FB-5571-A20A-A121584F8998}"/>
              </a:ext>
            </a:extLst>
          </p:cNvPr>
          <p:cNvSpPr/>
          <p:nvPr/>
        </p:nvSpPr>
        <p:spPr>
          <a:xfrm rot="16200000">
            <a:off x="9013650" y="3346623"/>
            <a:ext cx="618834" cy="42124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70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6CB6-D4D3-EEEB-885E-8F21008E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80147B64-6157-6CEA-10CF-5F379A7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CÓDIGO: FRONTEND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440F5BC-A4B6-AA28-9E85-EBCD4F3C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071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1638F-0A45-DC18-721F-96BBE8EA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DD56E0-986A-8CB6-2651-87B8258F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E1F919-14A7-9B28-4793-4B373A674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80" y="1685613"/>
            <a:ext cx="8716591" cy="9716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A032C7-365D-AAB2-1C9B-70600E01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393" y="3009840"/>
            <a:ext cx="3715268" cy="9050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790A82D-2FC0-6215-5657-CC3E57D5D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105" y="4267383"/>
            <a:ext cx="847843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9116-A471-6FF2-E755-29E4AF03C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5C7CCE-23B0-12CD-FFDE-4A021839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2D31EC-ABE1-B45F-B612-D39ECDB3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3" y="2310454"/>
            <a:ext cx="2779161" cy="28343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D507E4-22B2-6890-E0A9-481A50A5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49" y="1797977"/>
            <a:ext cx="2603352" cy="3848434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858B02C-B0E0-5474-FB8F-CAE531D14D01}"/>
              </a:ext>
            </a:extLst>
          </p:cNvPr>
          <p:cNvSpPr txBox="1">
            <a:spLocks/>
          </p:cNvSpPr>
          <p:nvPr/>
        </p:nvSpPr>
        <p:spPr>
          <a:xfrm>
            <a:off x="891960" y="626331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PlayerMovement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BD03D0-3C32-7AA3-DB40-A1F5C9595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311" y="1797977"/>
            <a:ext cx="2745454" cy="38373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107F9D6-480B-9D73-4266-5D5B88C02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175" y="1797977"/>
            <a:ext cx="2510708" cy="3837397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153FE359-2650-48FE-58EB-ECE916465741}"/>
              </a:ext>
            </a:extLst>
          </p:cNvPr>
          <p:cNvSpPr txBox="1">
            <a:spLocks/>
          </p:cNvSpPr>
          <p:nvPr/>
        </p:nvSpPr>
        <p:spPr>
          <a:xfrm>
            <a:off x="7208854" y="624226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CardManager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128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71D7D-769C-FB83-69BC-FBFA517A3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1387F3-3BE5-DD13-3FFD-FB2D9C56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50E4FD5-C5F2-BDC6-9C9A-09E26DB9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242" y="1541123"/>
            <a:ext cx="4898996" cy="489899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E284C4A-B5FC-157F-AC3A-CF213C4AF9FF}"/>
              </a:ext>
            </a:extLst>
          </p:cNvPr>
          <p:cNvSpPr txBox="1">
            <a:spLocks/>
          </p:cNvSpPr>
          <p:nvPr/>
        </p:nvSpPr>
        <p:spPr>
          <a:xfrm>
            <a:off x="891960" y="626331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GameAPIManager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89D229A-1829-5B1B-A899-50F36A8C6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40470" y="1541123"/>
            <a:ext cx="3401001" cy="489899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D37F046-64D7-62AD-CB61-10EF840E151B}"/>
              </a:ext>
            </a:extLst>
          </p:cNvPr>
          <p:cNvSpPr txBox="1">
            <a:spLocks/>
          </p:cNvSpPr>
          <p:nvPr/>
        </p:nvSpPr>
        <p:spPr>
          <a:xfrm>
            <a:off x="6955191" y="624226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+mn-lt"/>
              </a:rPr>
              <a:t>Enemy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66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6810-D0F2-A218-C684-EF87CC35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81A8BB29-067F-9BF1-3222-4F7E211B3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CÓDIGO: BACKEND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D3F7F3-E85E-1A45-52C7-A13F08BE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157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2F2D2-ED5B-60B6-7330-5D5BB9D4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5F8A16-8978-5A92-1C31-3CAC20B3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18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66A8B-D9C9-84C3-93C4-E0875A80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52" y="1230104"/>
            <a:ext cx="2730296" cy="43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3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F349-E03E-5642-F7FE-36F9A86D6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3A7555-E2C3-D0AF-E357-07D1B47B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D966B09-D331-65AC-2512-A8C57F85C896}"/>
              </a:ext>
            </a:extLst>
          </p:cNvPr>
          <p:cNvSpPr txBox="1">
            <a:spLocks/>
          </p:cNvSpPr>
          <p:nvPr/>
        </p:nvSpPr>
        <p:spPr>
          <a:xfrm>
            <a:off x="891960" y="626331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crud.py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09229E1-B5FA-AF5D-2149-4A2FB61F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16798" y="1530858"/>
            <a:ext cx="4448345" cy="4584218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C1283B4D-58FB-D937-4534-D38750E523B5}"/>
              </a:ext>
            </a:extLst>
          </p:cNvPr>
          <p:cNvSpPr txBox="1">
            <a:spLocks/>
          </p:cNvSpPr>
          <p:nvPr/>
        </p:nvSpPr>
        <p:spPr>
          <a:xfrm>
            <a:off x="6955191" y="624226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main.py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0C2E7E-E9DB-AD50-64E7-2B45A049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83" y="1363205"/>
            <a:ext cx="3536913" cy="49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0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0089-106C-F914-4669-76C2148DA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29260D-3100-47F3-5445-382231BE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2" name="Título 6">
            <a:extLst>
              <a:ext uri="{FF2B5EF4-FFF2-40B4-BE49-F238E27FC236}">
                <a16:creationId xmlns:a16="http://schemas.microsoft.com/office/drawing/2014/main" id="{A75B7989-1464-CF01-0208-87C20C44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620" y="2699630"/>
            <a:ext cx="3768127" cy="94495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6000" dirty="0">
                <a:solidFill>
                  <a:schemeClr val="accent3">
                    <a:lumMod val="75000"/>
                  </a:schemeClr>
                </a:solidFill>
              </a:rPr>
              <a:t>ÍNDICE</a:t>
            </a: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B57EB3C9-8CC9-43D7-6572-AE9FC9566B0D}"/>
              </a:ext>
            </a:extLst>
          </p:cNvPr>
          <p:cNvSpPr txBox="1">
            <a:spLocks/>
          </p:cNvSpPr>
          <p:nvPr/>
        </p:nvSpPr>
        <p:spPr>
          <a:xfrm>
            <a:off x="6931874" y="1213165"/>
            <a:ext cx="4466504" cy="4140092"/>
          </a:xfrm>
          <a:prstGeom prst="rect">
            <a:avLst/>
          </a:prstGeom>
        </p:spPr>
        <p:txBody>
          <a:bodyPr rtlCol="0" anchor="t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Introducción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Tecnologías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Personajes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Arte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Bucle jugable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8" action="ppaction://hlinksldjump"/>
              </a:rPr>
              <a:t>Código: </a:t>
            </a:r>
            <a:r>
              <a:rPr lang="es-ES" sz="1800" dirty="0" err="1">
                <a:solidFill>
                  <a:schemeClr val="bg1"/>
                </a:solidFill>
                <a:latin typeface="+mn-lt"/>
                <a:hlinkClick r:id="rId8" action="ppaction://hlinksldjump"/>
              </a:rPr>
              <a:t>Frontend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9" action="ppaction://hlinksldjump"/>
              </a:rPr>
              <a:t>Código: </a:t>
            </a:r>
            <a:r>
              <a:rPr lang="es-ES" sz="1800" dirty="0" err="1">
                <a:solidFill>
                  <a:schemeClr val="bg1"/>
                </a:solidFill>
                <a:latin typeface="+mn-lt"/>
                <a:hlinkClick r:id="rId9" action="ppaction://hlinksldjump"/>
              </a:rPr>
              <a:t>Backend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10" action="ppaction://hlinksldjump"/>
              </a:rPr>
              <a:t>API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11" action="ppaction://hlinksldjump"/>
              </a:rPr>
              <a:t>Implantación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12" action="ppaction://hlinksldjump"/>
              </a:rPr>
              <a:t>Demostración práctica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s-ES" sz="1800" dirty="0">
                <a:solidFill>
                  <a:schemeClr val="bg1"/>
                </a:solidFill>
                <a:latin typeface="+mn-lt"/>
                <a:hlinkClick r:id="rId13" action="ppaction://hlinksldjump"/>
              </a:rPr>
              <a:t>Preguntas</a:t>
            </a:r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s-ES" sz="1800" dirty="0">
              <a:solidFill>
                <a:schemeClr val="bg1"/>
              </a:solidFill>
              <a:latin typeface="+mn-lt"/>
            </a:endParaRPr>
          </a:p>
          <a:p>
            <a:pPr algn="ctr"/>
            <a:endParaRPr lang="es-ES" dirty="0"/>
          </a:p>
        </p:txBody>
      </p:sp>
      <p:sp>
        <p:nvSpPr>
          <p:cNvPr id="5" name="Flecha: a la izquierda y derecha 4">
            <a:extLst>
              <a:ext uri="{FF2B5EF4-FFF2-40B4-BE49-F238E27FC236}">
                <a16:creationId xmlns:a16="http://schemas.microsoft.com/office/drawing/2014/main" id="{024B7ED4-E955-5167-B815-60CAB87C57D2}"/>
              </a:ext>
            </a:extLst>
          </p:cNvPr>
          <p:cNvSpPr/>
          <p:nvPr/>
        </p:nvSpPr>
        <p:spPr>
          <a:xfrm>
            <a:off x="5128473" y="2837130"/>
            <a:ext cx="1935053" cy="669956"/>
          </a:xfrm>
          <a:prstGeom prst="leftRight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970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901DB-1134-5924-63F0-89759861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C4F261-D623-39A3-9BFD-D812722C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866BA8-D06F-DF45-5BFA-B1FD5DC6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242" y="1686159"/>
            <a:ext cx="4898996" cy="4608923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7068645-C1A6-77EF-A0F5-C88BAAB63709}"/>
              </a:ext>
            </a:extLst>
          </p:cNvPr>
          <p:cNvSpPr txBox="1">
            <a:spLocks/>
          </p:cNvSpPr>
          <p:nvPr/>
        </p:nvSpPr>
        <p:spPr>
          <a:xfrm>
            <a:off x="891960" y="626331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auth.py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77F218F-F07A-BDA8-BA06-D5AC8BD5B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85184" y="1541123"/>
            <a:ext cx="2911573" cy="489899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70BA7C51-B5CA-DB77-A45B-C664894AF1F5}"/>
              </a:ext>
            </a:extLst>
          </p:cNvPr>
          <p:cNvSpPr txBox="1">
            <a:spLocks/>
          </p:cNvSpPr>
          <p:nvPr/>
        </p:nvSpPr>
        <p:spPr>
          <a:xfrm>
            <a:off x="6955191" y="624226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schemas.py</a:t>
            </a:r>
          </a:p>
        </p:txBody>
      </p:sp>
    </p:spTree>
    <p:extLst>
      <p:ext uri="{BB962C8B-B14F-4D97-AF65-F5344CB8AC3E}">
        <p14:creationId xmlns:p14="http://schemas.microsoft.com/office/powerpoint/2010/main" val="398659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FEDF8-2F87-1048-B3B3-930BEE535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8BE20A-DCA9-7307-EB85-8D068FBF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21</a:t>
            </a:fld>
            <a:endParaRPr lang="es-ES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9552453D-12B0-A1FA-9EE8-973E18841209}"/>
              </a:ext>
            </a:extLst>
          </p:cNvPr>
          <p:cNvSpPr txBox="1">
            <a:spLocks/>
          </p:cNvSpPr>
          <p:nvPr/>
        </p:nvSpPr>
        <p:spPr>
          <a:xfrm>
            <a:off x="891960" y="626331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models.py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FE601F-1E09-633E-70BA-4C747D2A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16798" y="2373217"/>
            <a:ext cx="4448345" cy="2899498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9D6AC8AB-B9DE-61DC-2D33-D23CF8B7B40C}"/>
              </a:ext>
            </a:extLst>
          </p:cNvPr>
          <p:cNvSpPr txBox="1">
            <a:spLocks/>
          </p:cNvSpPr>
          <p:nvPr/>
        </p:nvSpPr>
        <p:spPr>
          <a:xfrm>
            <a:off x="6955191" y="624226"/>
            <a:ext cx="4371560" cy="45232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n-lt"/>
              </a:rPr>
              <a:t>database.py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798BC-BD00-04E6-9FA8-D7E1A317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6557" y="2457564"/>
            <a:ext cx="5262366" cy="27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82733-0320-BDD0-0806-749880A8F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0AFD7343-1DFF-CEBC-907A-C5AD3282A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API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DB583CB-D063-ED63-4CB7-500099FC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11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4D59-22DA-9750-FC2B-0553C140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F689C3-925A-CD1E-568A-2C38157E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23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84221B-ADC0-4EA0-E1E7-40F56E56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26" y="982301"/>
            <a:ext cx="7231939" cy="48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9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B92C9-0D67-E383-5BD2-4F333E1A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EF100477-8329-C5C8-B8A1-23BD19207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Implantación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F6E2E7-7A9C-8A50-E450-1AE3A744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402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80BC-D012-D6BB-AB54-0E113E875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7937F8-CC3F-1E58-992A-15D259068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2DE385-8656-D846-5F55-FD60C6CD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6" y="580627"/>
            <a:ext cx="6077798" cy="56967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DAA748-6CB9-94D7-2BFA-06779BB40210}"/>
              </a:ext>
            </a:extLst>
          </p:cNvPr>
          <p:cNvSpPr txBox="1"/>
          <p:nvPr/>
        </p:nvSpPr>
        <p:spPr>
          <a:xfrm>
            <a:off x="7278348" y="768446"/>
            <a:ext cx="422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4"/>
              </a:rPr>
              <a:t>https://github.com/diegogit1/TFG_2025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With GitHub - PyXAI documentation">
            <a:extLst>
              <a:ext uri="{FF2B5EF4-FFF2-40B4-BE49-F238E27FC236}">
                <a16:creationId xmlns:a16="http://schemas.microsoft.com/office/drawing/2014/main" id="{F42CBBD9-911B-EDC1-E40D-08E55E95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49" y="1971882"/>
            <a:ext cx="5153202" cy="291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441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68EF0-F2E9-A83C-BFAB-108B76E1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6CA1FD4-5F33-D0C9-1BAA-C4A06081C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DEC30C0-AE4E-850D-0678-22267D9AE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4" y="535764"/>
            <a:ext cx="11787611" cy="3373973"/>
          </a:xfrm>
        </p:spPr>
        <p:txBody>
          <a:bodyPr rtlCol="0" anchor="b"/>
          <a:lstStyle>
            <a:defPPr>
              <a:defRPr lang="es-ES"/>
            </a:defPPr>
          </a:lstStyle>
          <a:p>
            <a:r>
              <a:rPr lang="es-ES" sz="6000" dirty="0"/>
              <a:t>DEMOSTRACIÓN</a:t>
            </a:r>
            <a:br>
              <a:rPr lang="es-ES" sz="6000" dirty="0"/>
            </a:br>
            <a:r>
              <a:rPr lang="es-ES" sz="6000" dirty="0"/>
              <a:t>PRÁCTICA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47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4A4F-6997-008B-A216-2A3A5B37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DA1910-C6FB-3BD1-5D16-AD53E96F9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4DD5024-9677-6E86-2F0D-6289419E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64160"/>
            <a:ext cx="5791198" cy="3373973"/>
          </a:xfrm>
        </p:spPr>
        <p:txBody>
          <a:bodyPr rtlCol="0" anchor="b"/>
          <a:lstStyle>
            <a:defPPr>
              <a:defRPr lang="es-ES"/>
            </a:defPPr>
          </a:lstStyle>
          <a:p>
            <a:r>
              <a:rPr lang="es-ES" sz="6000" dirty="0"/>
              <a:t>PREGUNTAS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886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6600" dirty="0"/>
              <a:t>Gracias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452063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r>
              <a:rPr lang="es-ES" dirty="0"/>
              <a:t>INTRODUCCIÓN AL PROYECTO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br>
              <a:rPr lang="es-ES" spc="6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Biome Light" panose="020B0303030204020804" pitchFamily="34" charset="0"/>
              </a:rPr>
            </a:br>
            <a:br>
              <a:rPr lang="es-ES" spc="6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Biome Light" panose="020B0303030204020804" pitchFamily="34" charset="0"/>
              </a:rPr>
            </a:br>
            <a:r>
              <a:rPr lang="es-ES" spc="600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Biome Light" panose="020B0303030204020804" pitchFamily="34" charset="0"/>
              </a:rPr>
              <a:t>En que consiste mi proyecto 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800" dirty="0">
                <a:solidFill>
                  <a:schemeClr val="bg1"/>
                </a:solidFill>
                <a:latin typeface="+mn-lt"/>
              </a:rPr>
              <a:t>Este proyecto consiste en un videojuego 2D con estilo “pixel art”</a:t>
            </a:r>
          </a:p>
        </p:txBody>
      </p:sp>
      <p:pic>
        <p:nvPicPr>
          <p:cNvPr id="8" name="Marcador de posición de imagen 7" descr="Espirales azules y púrpura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E7593F0-A450-AD53-F0A4-C0D0203D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45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31D7-DA5C-D7D7-113F-F4337BCC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850D1E34-06F5-9D15-2CC4-22A8495B9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452063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TECNOLOGÍAS </a:t>
            </a:r>
          </a:p>
          <a:p>
            <a:r>
              <a:rPr lang="es-ES" dirty="0"/>
              <a:t>UTILIZADAS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FB2B47-64B6-F594-7234-1963DF6B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4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2886645"/>
            <a:ext cx="4371560" cy="452326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 err="1"/>
              <a:t>Frontend</a:t>
            </a:r>
            <a:r>
              <a:rPr lang="es-ES" dirty="0"/>
              <a:t>: Unity y C#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1026" name="Picture 2" descr="Diferencias entre los métodos y las funciones en Python">
            <a:extLst>
              <a:ext uri="{FF2B5EF4-FFF2-40B4-BE49-F238E27FC236}">
                <a16:creationId xmlns:a16="http://schemas.microsoft.com/office/drawing/2014/main" id="{0344F375-0490-D7AC-9DB7-21B02E9C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9" y="710336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QLite - Wikipedia, la enciclopedia libre">
            <a:extLst>
              <a:ext uri="{FF2B5EF4-FFF2-40B4-BE49-F238E27FC236}">
                <a16:creationId xmlns:a16="http://schemas.microsoft.com/office/drawing/2014/main" id="{5C5FEE37-CD9A-989B-EACE-DD38F22B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6" y="3070230"/>
            <a:ext cx="2498706" cy="11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ware de desarrollo de juegos: Crea juegos 2D y 3D | Unity">
            <a:extLst>
              <a:ext uri="{FF2B5EF4-FFF2-40B4-BE49-F238E27FC236}">
                <a16:creationId xmlns:a16="http://schemas.microsoft.com/office/drawing/2014/main" id="{B7BCE61B-3E91-FC29-8F9C-7AC12B21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26" y="749966"/>
            <a:ext cx="3516691" cy="19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#">
            <a:extLst>
              <a:ext uri="{FF2B5EF4-FFF2-40B4-BE49-F238E27FC236}">
                <a16:creationId xmlns:a16="http://schemas.microsoft.com/office/drawing/2014/main" id="{2EAACBC5-192A-BD58-4E21-10DA6707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171" y="3070229"/>
            <a:ext cx="1971203" cy="11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rende FastAPI desde 0">
            <a:extLst>
              <a:ext uri="{FF2B5EF4-FFF2-40B4-BE49-F238E27FC236}">
                <a16:creationId xmlns:a16="http://schemas.microsoft.com/office/drawing/2014/main" id="{8BBE7BCE-BACD-6D05-0684-6FFC136F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41" y="4700798"/>
            <a:ext cx="2926089" cy="11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B432EAC-EF0A-10AE-D032-3027CB0EAA88}"/>
              </a:ext>
            </a:extLst>
          </p:cNvPr>
          <p:cNvSpPr txBox="1">
            <a:spLocks/>
          </p:cNvSpPr>
          <p:nvPr/>
        </p:nvSpPr>
        <p:spPr>
          <a:xfrm>
            <a:off x="7155043" y="2101650"/>
            <a:ext cx="4371560" cy="369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lang="es-ES"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921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1822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es-ES"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s-ES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Backend</a:t>
            </a:r>
            <a:r>
              <a:rPr lang="es-ES" dirty="0"/>
              <a:t>: Python, SQLite y </a:t>
            </a:r>
            <a:r>
              <a:rPr lang="es-ES" dirty="0" err="1"/>
              <a:t>FastAPI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FBB8F-7502-E258-7221-E7FC54EB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35E2F6A1-8FAE-6FF8-FA09-2D9A528FB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PERSONAJES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95F217-80C4-EB89-A1FB-A841DD32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09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D34E-0B5F-902F-6F32-5EDBDFA96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EAF1B0-63CF-B7FD-0AE6-9A8F7391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6" name="Imagen 5" descr="Imagen que contiene vuelo, aire, foto, cuarto&#10;&#10;El contenido generado por IA puede ser incorrecto.">
            <a:extLst>
              <a:ext uri="{FF2B5EF4-FFF2-40B4-BE49-F238E27FC236}">
                <a16:creationId xmlns:a16="http://schemas.microsoft.com/office/drawing/2014/main" id="{0A474FCD-CAB9-0E9A-45F5-0C5EBCEF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0" y="276331"/>
            <a:ext cx="5131299" cy="2877087"/>
          </a:xfrm>
          <a:prstGeom prst="rect">
            <a:avLst/>
          </a:prstGeom>
        </p:spPr>
      </p:pic>
      <p:pic>
        <p:nvPicPr>
          <p:cNvPr id="8" name="Imagen 7" descr="Imagen que contiene diferente, foto, montón, diversos&#10;&#10;El contenido generado por IA puede ser incorrecto.">
            <a:extLst>
              <a:ext uri="{FF2B5EF4-FFF2-40B4-BE49-F238E27FC236}">
                <a16:creationId xmlns:a16="http://schemas.microsoft.com/office/drawing/2014/main" id="{7420B0F0-0205-F8A7-817C-F3A3B8041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87" y="276331"/>
            <a:ext cx="5209673" cy="2877087"/>
          </a:xfrm>
          <a:prstGeom prst="rect">
            <a:avLst/>
          </a:prstGeom>
        </p:spPr>
      </p:pic>
      <p:pic>
        <p:nvPicPr>
          <p:cNvPr id="10" name="Imagen 9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9BD90B57-ABD2-8B7D-24A0-2580A6277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84" y="3583519"/>
            <a:ext cx="5038832" cy="28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84EB-9B2D-F9FE-51D9-DEA0DB93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98FF3283-E498-C5E4-E3A1-E86FCFB9A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718791"/>
            <a:ext cx="11562303" cy="542041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  <a:p>
            <a:pPr rtl="0"/>
            <a:endParaRPr lang="es-ES" dirty="0"/>
          </a:p>
          <a:p>
            <a:r>
              <a:rPr lang="es-ES" dirty="0"/>
              <a:t>ARTE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2C2F11-07F4-13FF-C05E-E951267F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FE024F78-56A6-7740-B68D-8D4D026EDF3F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04730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49609_TF11936837_Win32" id="{EA91F63F-43AF-45A1-BA22-3594552516A4}" vid="{FE88F1CF-4A0A-4453-A100-D57DCC094A4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conclusiones científicas</Template>
  <TotalTime>227</TotalTime>
  <Words>172</Words>
  <Application>Microsoft Office PowerPoint</Application>
  <PresentationFormat>Panorámica</PresentationFormat>
  <Paragraphs>113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Arial Nova</vt:lpstr>
      <vt:lpstr>Biome</vt:lpstr>
      <vt:lpstr>Calibri</vt:lpstr>
      <vt:lpstr>Personalizar</vt:lpstr>
      <vt:lpstr>DESARROLLO DE UN VIDEOJUEGO DE GÉNERO METROIDVANIA</vt:lpstr>
      <vt:lpstr>ÍNDICE</vt:lpstr>
      <vt:lpstr>Presentación de PowerPoint</vt:lpstr>
      <vt:lpstr>  En que consiste mi proyecto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PRÁCTICA</vt:lpstr>
      <vt:lpstr>PREGUNTAS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González</dc:creator>
  <cp:lastModifiedBy>Diego González</cp:lastModifiedBy>
  <cp:revision>5</cp:revision>
  <dcterms:created xsi:type="dcterms:W3CDTF">2025-06-16T10:16:42Z</dcterms:created>
  <dcterms:modified xsi:type="dcterms:W3CDTF">2025-06-16T14:45:35Z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